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7" r:id="rId5"/>
    <p:sldId id="266" r:id="rId6"/>
    <p:sldId id="280" r:id="rId7"/>
    <p:sldId id="2134806771" r:id="rId8"/>
    <p:sldId id="2134806764" r:id="rId9"/>
    <p:sldId id="2134806772" r:id="rId10"/>
    <p:sldId id="2134806791" r:id="rId11"/>
    <p:sldId id="2134806766" r:id="rId12"/>
    <p:sldId id="2134806767" r:id="rId13"/>
    <p:sldId id="2134806770" r:id="rId14"/>
    <p:sldId id="2134806794" r:id="rId15"/>
    <p:sldId id="2134806793" r:id="rId16"/>
    <p:sldId id="2134806797" r:id="rId17"/>
    <p:sldId id="2134806796" r:id="rId18"/>
    <p:sldId id="2134806795" r:id="rId19"/>
    <p:sldId id="268" r:id="rId20"/>
    <p:sldId id="262" r:id="rId21"/>
    <p:sldId id="2134806798" r:id="rId22"/>
    <p:sldId id="2134806784" r:id="rId23"/>
    <p:sldId id="261" r:id="rId24"/>
    <p:sldId id="273" r:id="rId25"/>
    <p:sldId id="2134806789" r:id="rId26"/>
    <p:sldId id="272" r:id="rId27"/>
    <p:sldId id="270" r:id="rId28"/>
    <p:sldId id="2134806787" r:id="rId29"/>
    <p:sldId id="2134806782" r:id="rId30"/>
    <p:sldId id="271" r:id="rId31"/>
    <p:sldId id="2134806778" r:id="rId32"/>
    <p:sldId id="2134806786" r:id="rId33"/>
    <p:sldId id="2134806785" r:id="rId34"/>
    <p:sldId id="2134806781" r:id="rId35"/>
    <p:sldId id="2134806777" r:id="rId36"/>
    <p:sldId id="2134806799" r:id="rId37"/>
    <p:sldId id="2134806775" r:id="rId38"/>
    <p:sldId id="2134806788" r:id="rId39"/>
    <p:sldId id="278" r:id="rId40"/>
    <p:sldId id="277" r:id="rId41"/>
    <p:sldId id="259" r:id="rId42"/>
    <p:sldId id="260" r:id="rId43"/>
    <p:sldId id="2134806768" r:id="rId44"/>
    <p:sldId id="2134806800" r:id="rId45"/>
    <p:sldId id="2134806790" r:id="rId46"/>
    <p:sldId id="2134806774" r:id="rId47"/>
    <p:sldId id="2134806773" r:id="rId48"/>
    <p:sldId id="279" r:id="rId49"/>
    <p:sldId id="269" r:id="rId50"/>
    <p:sldId id="258" r:id="rId51"/>
    <p:sldId id="25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8"/>
    <p:restoredTop sz="96327"/>
  </p:normalViewPr>
  <p:slideViewPr>
    <p:cSldViewPr snapToGrid="0" snapToObjects="1">
      <p:cViewPr varScale="1">
        <p:scale>
          <a:sx n="127" d="100"/>
          <a:sy n="127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F40B-0B6C-A341-9859-B9E1D457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13082-907B-5949-BCA7-C28A8886E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A8106-F3D9-C44D-BA95-F3F3CAA6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35CF-D3C5-E24E-B66E-F04B1CAD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2D32-C589-FF4F-A21C-98332012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22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6954-87CB-484A-ADE3-DD2E3835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95500-A146-924C-A11A-A814CA3AE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F6809-6046-3343-8FA5-8C46F484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30516-80F5-D54E-A0E4-6970DD08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A37C-367F-6044-8312-94E6D707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2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D0F48-73C5-424E-82DD-3F039D2D6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C3ACBF-282B-0549-B27B-35A1825A7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D011B-134C-654E-A32B-0BA2A7E2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67067-FD53-2A47-A1B7-30B52F17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56FC-2993-514B-9B58-6B4156DC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324D-ADDF-F546-9B21-33FE9B67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2102-BEDF-AF42-A4F6-3A366680B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9F3C7-6013-D54E-AA89-3C5DA1CDF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BF0F-7BAE-CA4E-8EB8-E7F55900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4ADA-8607-8040-B62F-4D15AF42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0C3A-5FEC-A443-9379-EBF3B788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92DB5-9FB6-BF4F-BA9C-E2B8C3CBF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EC34-68E3-F447-9D25-D42DCBE8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6E02-DF3C-384A-BA92-C8BAFCAC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7165E-164B-F145-B9CF-F985DD10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D905-C105-B149-B1EF-77F64263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C3ED1-4F1A-914B-81C8-F42699B7A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8535B-FB6B-4F44-8477-A6A29C9FB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621FF-A944-FD47-84D5-B7034BB1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D2FE9-833A-684A-B1F6-4B59E60A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A2CA4-A903-5140-8254-21B9C4A8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1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9EC6-0525-FE46-92C8-2D7E4F85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B240A-B642-1547-B6E9-B776D97D8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91CD5-9A19-7D4A-873E-5B742680C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99EB0-93EB-F54F-90E5-17D021943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EC00E-6B41-A346-96BD-10A120BA1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564408-4C05-CC48-8008-4BBDCEC8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6E88B-6ABD-AD4A-90C4-154794C64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3C75B6-79CC-A245-AFF9-10635D82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8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0804-338D-924E-99A3-A4EC2F8B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5A5BC-6100-5647-B061-7D3E7410C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1BE1D-6554-3345-A121-505720F6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0F634-1A52-2E47-A99A-28D25F94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2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8B274-20CC-0243-9F23-B40E9B7A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DBEDE-C654-8C47-AE26-012230B6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CA731-327B-0044-B2E0-AC9992EA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5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A6A6-9359-1C47-8588-ED25C573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DDA2-6535-A340-878F-16D3F7C8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64C59-C71C-DE4C-AC22-7CABFD615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ADC52-3755-0844-BCE0-CCBBA832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8560B-F4BD-1F40-93B3-E73ADB8E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E112C-AB5A-6449-AEB1-FF6DA460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6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5C04-D030-0043-A5D9-D7A7188C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D56E8-5EAA-A340-AE3B-5C6642E76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2C8BF-B659-5443-B37B-D9A84F301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E9878-A4E5-4146-819F-CC44EC3D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27E59-2F5E-8C4E-AEFB-F640CD4A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AFEEC-6011-864A-8426-60286D83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C9357-758A-7649-BF4F-82977008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43E7E-A65F-A840-B13D-95C9B6EDA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DDB14-13AB-1644-8BD6-1C2AAB4C9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6C08B-13D4-4C42-990A-9626D608AA25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A697D-BBBD-844B-B7CC-B5402D0B7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EDEE0-0BDB-4945-8346-54CC3C856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B0A10-A6BA-A942-BB9E-1E2DD0031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5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P50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OP50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smu.edu/itconnect/2022/06/20/new-chapter-hpc-maneframe-iii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P50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s of the Week: NUHW staffing arbitration victory highlighted in SF  Examiner - National Union of Healthcare Workers">
            <a:extLst>
              <a:ext uri="{FF2B5EF4-FFF2-40B4-BE49-F238E27FC236}">
                <a16:creationId xmlns:a16="http://schemas.microsoft.com/office/drawing/2014/main" id="{87FF6806-F0F9-4D4E-ABD2-E634637A6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84" y="3946226"/>
            <a:ext cx="10305535" cy="28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Data Science Succeeds or Fails: | by Eric Luellen | Towards Data Science">
            <a:extLst>
              <a:ext uri="{FF2B5EF4-FFF2-40B4-BE49-F238E27FC236}">
                <a16:creationId xmlns:a16="http://schemas.microsoft.com/office/drawing/2014/main" id="{7E0DCF5A-C0E7-8F4C-BCFA-FAA519C3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5" y="389238"/>
            <a:ext cx="111334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48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5511-1F31-77BB-93CB-F377CB45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BF1F-BE13-42D5-6484-19B2B5A14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557EE-09CE-DAAC-9D19-A24CD1BB1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5" y="74812"/>
            <a:ext cx="11311850" cy="67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2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2307-3D14-DB82-F045-E556B9EE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261362-0E83-04BE-7642-6BF90A3EAC17}"/>
              </a:ext>
            </a:extLst>
          </p:cNvPr>
          <p:cNvSpPr txBox="1"/>
          <p:nvPr/>
        </p:nvSpPr>
        <p:spPr>
          <a:xfrm>
            <a:off x="4295290" y="6202088"/>
            <a:ext cx="3601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Fugaku</a:t>
            </a:r>
            <a:r>
              <a:rPr lang="en-US" sz="3200" b="1" dirty="0"/>
              <a:t>: 7.7M CPUs</a:t>
            </a:r>
          </a:p>
        </p:txBody>
      </p:sp>
      <p:pic>
        <p:nvPicPr>
          <p:cNvPr id="18436" name="Picture 4" descr="Japan's Fugaku Supercomputer Completes First-Ever Sweep of High-Performance  Benchmarks - IEEE Spectrum">
            <a:extLst>
              <a:ext uri="{FF2B5EF4-FFF2-40B4-BE49-F238E27FC236}">
                <a16:creationId xmlns:a16="http://schemas.microsoft.com/office/drawing/2014/main" id="{6976DC50-9247-434D-9A52-19CEB95E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92" y="1552445"/>
            <a:ext cx="11169616" cy="464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72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2307-3D14-DB82-F045-E556B9EE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261362-0E83-04BE-7642-6BF90A3EAC17}"/>
              </a:ext>
            </a:extLst>
          </p:cNvPr>
          <p:cNvSpPr txBox="1"/>
          <p:nvPr/>
        </p:nvSpPr>
        <p:spPr>
          <a:xfrm>
            <a:off x="4066499" y="6202088"/>
            <a:ext cx="4059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Fugaku</a:t>
            </a:r>
            <a:r>
              <a:rPr lang="en-US" sz="3200" b="1" dirty="0"/>
              <a:t>: 442 Petaflops</a:t>
            </a:r>
          </a:p>
        </p:txBody>
      </p:sp>
      <p:pic>
        <p:nvPicPr>
          <p:cNvPr id="18436" name="Picture 4" descr="Japan's Fugaku Supercomputer Completes First-Ever Sweep of High-Performance  Benchmarks - IEEE Spectrum">
            <a:extLst>
              <a:ext uri="{FF2B5EF4-FFF2-40B4-BE49-F238E27FC236}">
                <a16:creationId xmlns:a16="http://schemas.microsoft.com/office/drawing/2014/main" id="{6976DC50-9247-434D-9A52-19CEB95E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92" y="1552445"/>
            <a:ext cx="11169616" cy="464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5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2307-3D14-DB82-F045-E556B9EE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Supercomputing</a:t>
            </a:r>
          </a:p>
        </p:txBody>
      </p:sp>
      <p:pic>
        <p:nvPicPr>
          <p:cNvPr id="1026" name="Picture 2" descr="Frontier (supercomputer) - Wikipedia">
            <a:extLst>
              <a:ext uri="{FF2B5EF4-FFF2-40B4-BE49-F238E27FC236}">
                <a16:creationId xmlns:a16="http://schemas.microsoft.com/office/drawing/2014/main" id="{347C20C2-5CF3-5337-7B1E-2A3E9C278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8313" b="2"/>
          <a:stretch/>
        </p:blipFill>
        <p:spPr bwMode="auto">
          <a:xfrm>
            <a:off x="-9886" y="10"/>
            <a:ext cx="75726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261362-0E83-04BE-7642-6BF90A3EAC17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Frontier: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1.19 Exaflops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3112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61EEE-C658-89B0-3168-CA9E46D2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EA39-1DF6-380C-E443-51DB0330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39CAC-E465-E2EF-BAAF-435E11E9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58F2D-C1EA-9952-4088-2D7E6A8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5" y="74812"/>
            <a:ext cx="11311850" cy="67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B86B9-FDEF-D819-FA81-7A68BC253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8" y="54061"/>
            <a:ext cx="10158984" cy="6749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32DF6-3C51-1FAF-EC14-F83838AD0FC4}"/>
              </a:ext>
            </a:extLst>
          </p:cNvPr>
          <p:cNvSpPr txBox="1"/>
          <p:nvPr/>
        </p:nvSpPr>
        <p:spPr>
          <a:xfrm>
            <a:off x="11103933" y="6650050"/>
            <a:ext cx="14193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hlinkClick r:id="rId3"/>
              </a:rPr>
              <a:t>https://en.wikipedia.org/wiki/TOP500</a:t>
            </a:r>
            <a:endParaRPr lang="en-US" sz="500" dirty="0"/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416563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BE81-D1EE-B28B-D39E-9B163FDA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B9B9-067C-A157-19C4-83E6AD6D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El Capitan: NNSA's first exascale machine | Advanced Simulation and  Computing">
            <a:extLst>
              <a:ext uri="{FF2B5EF4-FFF2-40B4-BE49-F238E27FC236}">
                <a16:creationId xmlns:a16="http://schemas.microsoft.com/office/drawing/2014/main" id="{D20495C9-CE08-3F76-8CCA-ECB965FB2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43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03CA-67D0-5498-31D2-6E89DA7B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653D-177B-4709-C47E-51AAFED9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MD-powered supercomputer El Capitan takes the global performance crown |  TechSpot">
            <a:extLst>
              <a:ext uri="{FF2B5EF4-FFF2-40B4-BE49-F238E27FC236}">
                <a16:creationId xmlns:a16="http://schemas.microsoft.com/office/drawing/2014/main" id="{A9072996-4FBF-11C5-F97B-A005E099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6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4D4A9-14FA-3109-6AFD-DD0BB08C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01" y="0"/>
            <a:ext cx="406537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9F038-2AE8-2439-3100-147C05993270}"/>
              </a:ext>
            </a:extLst>
          </p:cNvPr>
          <p:cNvSpPr txBox="1"/>
          <p:nvPr/>
        </p:nvSpPr>
        <p:spPr>
          <a:xfrm>
            <a:off x="1191175" y="6402990"/>
            <a:ext cx="609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El_Capitan</a:t>
            </a:r>
            <a:r>
              <a:rPr lang="en-US" dirty="0"/>
              <a:t>_(supercomputer)</a:t>
            </a:r>
          </a:p>
        </p:txBody>
      </p:sp>
      <p:pic>
        <p:nvPicPr>
          <p:cNvPr id="1028" name="Picture 4" descr="Supercomputing &amp; Research Solutions">
            <a:extLst>
              <a:ext uri="{FF2B5EF4-FFF2-40B4-BE49-F238E27FC236}">
                <a16:creationId xmlns:a16="http://schemas.microsoft.com/office/drawing/2014/main" id="{2D352E34-E856-5C0D-1279-7A0B949E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6" y="1493851"/>
            <a:ext cx="6880527" cy="387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5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9F8A3F-F6A1-0D49-A993-2A394D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406400"/>
            <a:ext cx="9169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651A-3055-BE48-A829-6DFB169B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Computing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CBC75-580C-7142-97E4-16CAF35DF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90" y="2364807"/>
            <a:ext cx="7384020" cy="4334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AA636-F923-F445-863F-ECA89698CB97}"/>
              </a:ext>
            </a:extLst>
          </p:cNvPr>
          <p:cNvSpPr txBox="1"/>
          <p:nvPr/>
        </p:nvSpPr>
        <p:spPr>
          <a:xfrm>
            <a:off x="554767" y="1658415"/>
            <a:ext cx="10937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81818"/>
                </a:solidFill>
                <a:latin typeface="BentonSans"/>
              </a:rPr>
              <a:t>FLOPS: T</a:t>
            </a:r>
            <a:r>
              <a:rPr lang="en-US" b="1" i="0" dirty="0">
                <a:solidFill>
                  <a:srgbClr val="181818"/>
                </a:solidFill>
                <a:effectLst/>
                <a:latin typeface="BentonSans"/>
              </a:rPr>
              <a:t>he number of floating-point arithmetic calculations systems can perform on a per-second basis.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5B0F2-27F6-2DC9-1CFE-18436BED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48" y="5700308"/>
            <a:ext cx="658496" cy="9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658944-F7CA-BD46-9C93-2DC060EE3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941"/>
          <a:stretch/>
        </p:blipFill>
        <p:spPr>
          <a:xfrm>
            <a:off x="0" y="4120978"/>
            <a:ext cx="12192000" cy="109308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3FB0E4-2E5E-6D4C-86D3-F8F8386425B9}"/>
              </a:ext>
            </a:extLst>
          </p:cNvPr>
          <p:cNvGrpSpPr/>
          <p:nvPr/>
        </p:nvGrpSpPr>
        <p:grpSpPr>
          <a:xfrm>
            <a:off x="0" y="5310620"/>
            <a:ext cx="12192000" cy="437834"/>
            <a:chOff x="0" y="2542818"/>
            <a:chExt cx="12192000" cy="4378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E9598E-A3B1-E040-AC51-FAD87A30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42818"/>
              <a:ext cx="12192000" cy="4378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09FA32-43C7-1C40-A27A-F0C73F23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2464" y="2743199"/>
              <a:ext cx="4769536" cy="23745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79A8CF6-F0D1-8141-9E13-3B6FC3121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97"/>
          <a:stretch/>
        </p:blipFill>
        <p:spPr>
          <a:xfrm>
            <a:off x="0" y="5854802"/>
            <a:ext cx="12192000" cy="753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2CD43-802B-394E-840F-610F1F9BD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590711"/>
            <a:ext cx="8026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46C479-83B7-5855-C1B0-918D8B08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87"/>
            <a:ext cx="6359999" cy="6559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4C69F7-6BFA-1FD3-2DD4-6EC1484ADA7B}"/>
              </a:ext>
            </a:extLst>
          </p:cNvPr>
          <p:cNvSpPr txBox="1"/>
          <p:nvPr/>
        </p:nvSpPr>
        <p:spPr>
          <a:xfrm>
            <a:off x="6677579" y="3914030"/>
            <a:ext cx="5070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www.pymnts.com</a:t>
            </a:r>
            <a:r>
              <a:rPr lang="en-US" sz="1400" dirty="0"/>
              <a:t>/artificial-intelligence-2/2024/openais-gpt-5-model-reportedly-behind-schedule-with-uncertain-future/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F4BEE-5FE7-8312-5595-208B1E7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71" y="149087"/>
            <a:ext cx="5839571" cy="19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4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8A157-A121-63EC-94DA-DB9D0694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533194"/>
            <a:ext cx="10701892" cy="57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80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94939-7123-574D-B097-F1FFC54E7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"/>
          <a:stretch/>
        </p:blipFill>
        <p:spPr>
          <a:xfrm>
            <a:off x="707021" y="435911"/>
            <a:ext cx="10213625" cy="5986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9FDF1-1304-E992-A588-4D52B2E85B67}"/>
              </a:ext>
            </a:extLst>
          </p:cNvPr>
          <p:cNvSpPr txBox="1"/>
          <p:nvPr/>
        </p:nvSpPr>
        <p:spPr>
          <a:xfrm>
            <a:off x="3267489" y="648866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www.nvidia.com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-us/data-center/v100/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4FC03F-886D-79DF-3038-18CDEC23AE43}"/>
              </a:ext>
            </a:extLst>
          </p:cNvPr>
          <p:cNvSpPr/>
          <p:nvPr/>
        </p:nvSpPr>
        <p:spPr>
          <a:xfrm>
            <a:off x="9724445" y="4134678"/>
            <a:ext cx="922352" cy="270345"/>
          </a:xfrm>
          <a:prstGeom prst="rect">
            <a:avLst/>
          </a:prstGeom>
          <a:solidFill>
            <a:schemeClr val="accent6">
              <a:alpha val="347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78B742-8AD1-D6DF-0303-E1D13FBBC2E9}"/>
              </a:ext>
            </a:extLst>
          </p:cNvPr>
          <p:cNvSpPr/>
          <p:nvPr/>
        </p:nvSpPr>
        <p:spPr>
          <a:xfrm>
            <a:off x="9724445" y="5375214"/>
            <a:ext cx="922352" cy="270345"/>
          </a:xfrm>
          <a:prstGeom prst="rect">
            <a:avLst/>
          </a:prstGeom>
          <a:solidFill>
            <a:schemeClr val="accent6">
              <a:alpha val="347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C79B8-24DD-F8E2-96F4-AA6A1554D2A1}"/>
              </a:ext>
            </a:extLst>
          </p:cNvPr>
          <p:cNvSpPr/>
          <p:nvPr/>
        </p:nvSpPr>
        <p:spPr>
          <a:xfrm>
            <a:off x="9724445" y="5888736"/>
            <a:ext cx="922352" cy="238251"/>
          </a:xfrm>
          <a:prstGeom prst="rect">
            <a:avLst/>
          </a:prstGeom>
          <a:solidFill>
            <a:schemeClr val="accent6">
              <a:alpha val="347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F9C95-EB1D-9005-F3B4-20BF625BB789}"/>
              </a:ext>
            </a:extLst>
          </p:cNvPr>
          <p:cNvSpPr/>
          <p:nvPr/>
        </p:nvSpPr>
        <p:spPr>
          <a:xfrm>
            <a:off x="9724445" y="5650485"/>
            <a:ext cx="922352" cy="238251"/>
          </a:xfrm>
          <a:prstGeom prst="rect">
            <a:avLst/>
          </a:prstGeom>
          <a:solidFill>
            <a:schemeClr val="accent6">
              <a:alpha val="347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ACDB9-9C6E-580D-8C3F-2B7B54E89CBA}"/>
              </a:ext>
            </a:extLst>
          </p:cNvPr>
          <p:cNvSpPr/>
          <p:nvPr/>
        </p:nvSpPr>
        <p:spPr>
          <a:xfrm>
            <a:off x="970588" y="4134678"/>
            <a:ext cx="4506667" cy="238251"/>
          </a:xfrm>
          <a:prstGeom prst="rect">
            <a:avLst/>
          </a:prstGeom>
          <a:solidFill>
            <a:schemeClr val="accent6">
              <a:alpha val="347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B30637-B504-5FC3-1D3E-30EA7FB9C570}"/>
              </a:ext>
            </a:extLst>
          </p:cNvPr>
          <p:cNvSpPr/>
          <p:nvPr/>
        </p:nvSpPr>
        <p:spPr>
          <a:xfrm>
            <a:off x="970587" y="5395599"/>
            <a:ext cx="4506667" cy="238251"/>
          </a:xfrm>
          <a:prstGeom prst="rect">
            <a:avLst/>
          </a:prstGeom>
          <a:solidFill>
            <a:schemeClr val="accent6">
              <a:alpha val="347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EBC09-AF8D-C31B-E617-927879B0D44E}"/>
              </a:ext>
            </a:extLst>
          </p:cNvPr>
          <p:cNvSpPr/>
          <p:nvPr/>
        </p:nvSpPr>
        <p:spPr>
          <a:xfrm>
            <a:off x="970586" y="5628417"/>
            <a:ext cx="4506667" cy="238251"/>
          </a:xfrm>
          <a:prstGeom prst="rect">
            <a:avLst/>
          </a:prstGeom>
          <a:solidFill>
            <a:schemeClr val="accent6">
              <a:alpha val="347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F37DC-7E55-78F5-CA41-957F5CDC5342}"/>
              </a:ext>
            </a:extLst>
          </p:cNvPr>
          <p:cNvSpPr/>
          <p:nvPr/>
        </p:nvSpPr>
        <p:spPr>
          <a:xfrm>
            <a:off x="970586" y="5888736"/>
            <a:ext cx="4506667" cy="238251"/>
          </a:xfrm>
          <a:prstGeom prst="rect">
            <a:avLst/>
          </a:prstGeom>
          <a:solidFill>
            <a:schemeClr val="accent6">
              <a:alpha val="347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BF55B2-CC93-0267-0B15-DC18979B522B}"/>
              </a:ext>
            </a:extLst>
          </p:cNvPr>
          <p:cNvSpPr/>
          <p:nvPr/>
        </p:nvSpPr>
        <p:spPr>
          <a:xfrm>
            <a:off x="970585" y="5142852"/>
            <a:ext cx="4506667" cy="238251"/>
          </a:xfrm>
          <a:prstGeom prst="rect">
            <a:avLst/>
          </a:prstGeom>
          <a:solidFill>
            <a:schemeClr val="accent6">
              <a:alpha val="347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5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C9FDF1-1304-E992-A588-4D52B2E85B67}"/>
              </a:ext>
            </a:extLst>
          </p:cNvPr>
          <p:cNvSpPr txBox="1"/>
          <p:nvPr/>
        </p:nvSpPr>
        <p:spPr>
          <a:xfrm>
            <a:off x="3267489" y="648866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www.nvidia.com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-us/data-center/v100/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5EDB2-B012-F043-3C8B-FAB56394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35" y="1574965"/>
            <a:ext cx="8382929" cy="37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5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8A157-A121-63EC-94DA-DB9D0694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533194"/>
            <a:ext cx="10701892" cy="57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99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94939-7123-574D-B097-F1FFC54E7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"/>
          <a:stretch/>
        </p:blipFill>
        <p:spPr>
          <a:xfrm>
            <a:off x="707021" y="435911"/>
            <a:ext cx="10213625" cy="59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15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C565E-9CB6-110F-1D53-274E47DD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8" y="1034797"/>
            <a:ext cx="11647124" cy="3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6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8A157-A121-63EC-94DA-DB9D0694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533194"/>
            <a:ext cx="10701892" cy="57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6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79605-6239-662E-E948-3EB30EC3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54" y="490219"/>
            <a:ext cx="8544691" cy="587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6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503D0-EF65-3448-B8EC-CBE833BC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52550"/>
            <a:ext cx="9677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82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94939-7123-574D-B097-F1FFC54E7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"/>
          <a:stretch/>
        </p:blipFill>
        <p:spPr>
          <a:xfrm>
            <a:off x="707021" y="435911"/>
            <a:ext cx="10213625" cy="598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88F178-1E45-767A-9BB4-65CB6101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954" y="435911"/>
            <a:ext cx="935182" cy="145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646BE0-1D91-383F-38D2-6AC5E7D87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395" y="716620"/>
            <a:ext cx="622300" cy="31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3C062-E014-17A7-C8C0-2C96A56F648F}"/>
              </a:ext>
            </a:extLst>
          </p:cNvPr>
          <p:cNvSpPr txBox="1"/>
          <p:nvPr/>
        </p:nvSpPr>
        <p:spPr>
          <a:xfrm>
            <a:off x="10701080" y="716620"/>
            <a:ext cx="783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GPT-4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FD4A3-AF7A-809D-4EEA-9876AF27DC07}"/>
              </a:ext>
            </a:extLst>
          </p:cNvPr>
          <p:cNvSpPr txBox="1"/>
          <p:nvPr/>
        </p:nvSpPr>
        <p:spPr>
          <a:xfrm>
            <a:off x="10920646" y="1467331"/>
            <a:ext cx="622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11514-7996-1E19-FC5D-C687B73A41F4}"/>
              </a:ext>
            </a:extLst>
          </p:cNvPr>
          <p:cNvSpPr txBox="1"/>
          <p:nvPr/>
        </p:nvSpPr>
        <p:spPr>
          <a:xfrm>
            <a:off x="10843690" y="5318428"/>
            <a:ext cx="8169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10,000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C5AC9-6A73-5F9F-462C-5AB6A2A1F54F}"/>
              </a:ext>
            </a:extLst>
          </p:cNvPr>
          <p:cNvSpPr txBox="1"/>
          <p:nvPr/>
        </p:nvSpPr>
        <p:spPr>
          <a:xfrm>
            <a:off x="10838407" y="5626205"/>
            <a:ext cx="10289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3 months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20AEB-46E1-EBB2-9981-46480A585900}"/>
              </a:ext>
            </a:extLst>
          </p:cNvPr>
          <p:cNvSpPr txBox="1"/>
          <p:nvPr/>
        </p:nvSpPr>
        <p:spPr>
          <a:xfrm>
            <a:off x="10717338" y="4149064"/>
            <a:ext cx="10289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A100</a:t>
            </a:r>
          </a:p>
        </p:txBody>
      </p:sp>
    </p:spTree>
    <p:extLst>
      <p:ext uri="{BB962C8B-B14F-4D97-AF65-F5344CB8AC3E}">
        <p14:creationId xmlns:p14="http://schemas.microsoft.com/office/powerpoint/2010/main" val="513852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7C81-EC8F-92F2-8805-48C9FD5A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6015-DDC7-D701-F0E0-1522A970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OpenAI going to release GPT-5: Here is the release date and enhancements! |  by Mahadees.com | 𝐀𝐈 𝐦𝐨𝐧𝐤𝐬.𝐢𝐨 | Medium">
            <a:extLst>
              <a:ext uri="{FF2B5EF4-FFF2-40B4-BE49-F238E27FC236}">
                <a16:creationId xmlns:a16="http://schemas.microsoft.com/office/drawing/2014/main" id="{3037BE97-47D4-6C31-FB7F-383DC801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AF835-A1ED-B5CC-FDA7-D0EDBFA9D485}"/>
              </a:ext>
            </a:extLst>
          </p:cNvPr>
          <p:cNvSpPr txBox="1"/>
          <p:nvPr/>
        </p:nvSpPr>
        <p:spPr>
          <a:xfrm>
            <a:off x="4241523" y="494292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www.youtube.com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watch?v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EcKQSOnPMoU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42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8A157-A121-63EC-94DA-DB9D0694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533194"/>
            <a:ext cx="10701892" cy="57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0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79605-6239-662E-E948-3EB30EC3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54" y="490219"/>
            <a:ext cx="8544691" cy="587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0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F80AA-B23F-06D3-BAFE-095792D5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8" y="1499591"/>
            <a:ext cx="10913943" cy="38588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3818D4-DA0F-0EF4-549C-4C66CAB1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49" y="515454"/>
            <a:ext cx="5118100" cy="69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5ADBB7-60AC-1C91-1D56-414FCA9465A4}"/>
              </a:ext>
            </a:extLst>
          </p:cNvPr>
          <p:cNvSpPr txBox="1"/>
          <p:nvPr/>
        </p:nvSpPr>
        <p:spPr>
          <a:xfrm>
            <a:off x="3047171" y="6446763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resources.nvidia.com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-us-tensor-core/</a:t>
            </a:r>
            <a:r>
              <a:rPr lang="en-US" sz="1200" dirty="0" err="1"/>
              <a:t>nvidia</a:t>
            </a:r>
            <a:r>
              <a:rPr lang="en-US" sz="1200" dirty="0"/>
              <a:t>-tensor-core-</a:t>
            </a:r>
            <a:r>
              <a:rPr lang="en-US" sz="1200" dirty="0" err="1"/>
              <a:t>gpu</a:t>
            </a:r>
            <a:r>
              <a:rPr lang="en-US" sz="1200" dirty="0"/>
              <a:t>-datasheet</a:t>
            </a:r>
          </a:p>
        </p:txBody>
      </p:sp>
    </p:spTree>
    <p:extLst>
      <p:ext uri="{BB962C8B-B14F-4D97-AF65-F5344CB8AC3E}">
        <p14:creationId xmlns:p14="http://schemas.microsoft.com/office/powerpoint/2010/main" val="409681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94939-7123-574D-B097-F1FFC54E7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"/>
          <a:stretch/>
        </p:blipFill>
        <p:spPr>
          <a:xfrm>
            <a:off x="0" y="435911"/>
            <a:ext cx="10213625" cy="598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88F178-1E45-767A-9BB4-65CB6101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933" y="455789"/>
            <a:ext cx="935182" cy="145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646BE0-1D91-383F-38D2-6AC5E7D87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374" y="716620"/>
            <a:ext cx="622300" cy="31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3C062-E014-17A7-C8C0-2C96A56F648F}"/>
              </a:ext>
            </a:extLst>
          </p:cNvPr>
          <p:cNvSpPr txBox="1"/>
          <p:nvPr/>
        </p:nvSpPr>
        <p:spPr>
          <a:xfrm>
            <a:off x="9994059" y="716620"/>
            <a:ext cx="783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GPT-4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FD4A3-AF7A-809D-4EEA-9876AF27DC07}"/>
              </a:ext>
            </a:extLst>
          </p:cNvPr>
          <p:cNvSpPr txBox="1"/>
          <p:nvPr/>
        </p:nvSpPr>
        <p:spPr>
          <a:xfrm>
            <a:off x="10213625" y="1467331"/>
            <a:ext cx="622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1T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11514-7996-1E19-FC5D-C687B73A41F4}"/>
              </a:ext>
            </a:extLst>
          </p:cNvPr>
          <p:cNvSpPr txBox="1"/>
          <p:nvPr/>
        </p:nvSpPr>
        <p:spPr>
          <a:xfrm>
            <a:off x="10136669" y="5318428"/>
            <a:ext cx="8169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10,000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C5AC9-6A73-5F9F-462C-5AB6A2A1F54F}"/>
              </a:ext>
            </a:extLst>
          </p:cNvPr>
          <p:cNvSpPr txBox="1"/>
          <p:nvPr/>
        </p:nvSpPr>
        <p:spPr>
          <a:xfrm>
            <a:off x="10091630" y="5626205"/>
            <a:ext cx="10289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3 months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20AEB-46E1-EBB2-9981-46480A585900}"/>
              </a:ext>
            </a:extLst>
          </p:cNvPr>
          <p:cNvSpPr txBox="1"/>
          <p:nvPr/>
        </p:nvSpPr>
        <p:spPr>
          <a:xfrm>
            <a:off x="10010317" y="4149064"/>
            <a:ext cx="10289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D8DC54-E15C-B5AA-A700-A2B971E6C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115" y="455789"/>
            <a:ext cx="935182" cy="1459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89324B-1E13-F149-0AA6-6E9336A6157F}"/>
              </a:ext>
            </a:extLst>
          </p:cNvPr>
          <p:cNvSpPr txBox="1"/>
          <p:nvPr/>
        </p:nvSpPr>
        <p:spPr>
          <a:xfrm>
            <a:off x="11148807" y="1467331"/>
            <a:ext cx="622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2-5T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A7758-1BB5-6DA1-6477-29C19AF01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805" y="777947"/>
            <a:ext cx="622299" cy="391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AEAA48-A891-66EA-0AD9-B4A697101706}"/>
              </a:ext>
            </a:extLst>
          </p:cNvPr>
          <p:cNvSpPr txBox="1"/>
          <p:nvPr/>
        </p:nvSpPr>
        <p:spPr>
          <a:xfrm>
            <a:off x="10990805" y="732173"/>
            <a:ext cx="783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GPT-5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2CAD5-CD16-5057-5297-FD1E6E6BA829}"/>
              </a:ext>
            </a:extLst>
          </p:cNvPr>
          <p:cNvSpPr txBox="1"/>
          <p:nvPr/>
        </p:nvSpPr>
        <p:spPr>
          <a:xfrm>
            <a:off x="11098646" y="5626204"/>
            <a:ext cx="10289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4-6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38003-5DAA-E34D-1ADD-57BF8F73D822}"/>
              </a:ext>
            </a:extLst>
          </p:cNvPr>
          <p:cNvSpPr txBox="1"/>
          <p:nvPr/>
        </p:nvSpPr>
        <p:spPr>
          <a:xfrm>
            <a:off x="11103590" y="5318427"/>
            <a:ext cx="10289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25,000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892951-079B-C6B5-AA61-8326D0C78175}"/>
              </a:ext>
            </a:extLst>
          </p:cNvPr>
          <p:cNvSpPr txBox="1"/>
          <p:nvPr/>
        </p:nvSpPr>
        <p:spPr>
          <a:xfrm>
            <a:off x="11080810" y="4149063"/>
            <a:ext cx="10289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H100</a:t>
            </a:r>
          </a:p>
        </p:txBody>
      </p:sp>
    </p:spTree>
    <p:extLst>
      <p:ext uri="{BB962C8B-B14F-4D97-AF65-F5344CB8AC3E}">
        <p14:creationId xmlns:p14="http://schemas.microsoft.com/office/powerpoint/2010/main" val="325624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340EA-7741-BB04-7FD4-C0E94FE6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1362456"/>
            <a:ext cx="9929168" cy="36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49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4F9D54-47E3-33C4-61FD-EB09FD91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2" y="2436783"/>
            <a:ext cx="10255435" cy="19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6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7C81-EC8F-92F2-8805-48C9FD5A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6015-DDC7-D701-F0E0-1522A970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OpenAI going to release GPT-5: Here is the release date and enhancements! |  by Mahadees.com | 𝐀𝐈 𝐦𝐨𝐧𝐤𝐬.𝐢𝐨 | Medium">
            <a:extLst>
              <a:ext uri="{FF2B5EF4-FFF2-40B4-BE49-F238E27FC236}">
                <a16:creationId xmlns:a16="http://schemas.microsoft.com/office/drawing/2014/main" id="{3037BE97-47D4-6C31-FB7F-383DC801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AF835-A1ED-B5CC-FDA7-D0EDBFA9D485}"/>
              </a:ext>
            </a:extLst>
          </p:cNvPr>
          <p:cNvSpPr txBox="1"/>
          <p:nvPr/>
        </p:nvSpPr>
        <p:spPr>
          <a:xfrm>
            <a:off x="4204200" y="488430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www.youtube.com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watch?v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EcKQSOnPMoU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50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C4E1-2830-D1B6-39F0-B3AC25E3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C8845-7A6B-9697-7CED-AF29F5FA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40" y="1690688"/>
            <a:ext cx="7918319" cy="204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146B3-902D-0C43-4A52-80617ED7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06509"/>
            <a:ext cx="7772400" cy="22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8AC99-0A77-8347-A720-C8BF04E41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45" y="0"/>
            <a:ext cx="89883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D4103-59E1-C146-856B-CABF3DB2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048" y="5334686"/>
            <a:ext cx="4527106" cy="1523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5DBCA-1163-5C43-BAFF-480032BC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893" y="5969000"/>
            <a:ext cx="3719799" cy="88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9E1D4-9D79-3B4B-A2B4-D52C70B14FA3}"/>
              </a:ext>
            </a:extLst>
          </p:cNvPr>
          <p:cNvSpPr txBox="1"/>
          <p:nvPr/>
        </p:nvSpPr>
        <p:spPr>
          <a:xfrm>
            <a:off x="0" y="7042490"/>
            <a:ext cx="11680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www.aljazeera.com</a:t>
            </a:r>
            <a:r>
              <a:rPr lang="en-US" sz="1200" dirty="0"/>
              <a:t>/news/2022/1/14/infographic-visualising-race-build-world-fastest-supercomputers-interactive#:~:text=According%20to%20Top500%2C%20which%20ranks,is%20the%20world's%20fastest%20supercomputer.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F3229-E174-0A24-A5C6-A0FD31FF78A6}"/>
              </a:ext>
            </a:extLst>
          </p:cNvPr>
          <p:cNvSpPr txBox="1"/>
          <p:nvPr/>
        </p:nvSpPr>
        <p:spPr>
          <a:xfrm>
            <a:off x="3046141" y="62288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Most Recent: </a:t>
            </a:r>
            <a:r>
              <a:rPr lang="en-US" dirty="0">
                <a:hlinkClick r:id="rId4"/>
              </a:rPr>
              <a:t>https://en.wikipedia.org/wiki/TOP500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9B538-F02A-F7E9-7589-D94FF6DDE553}"/>
              </a:ext>
            </a:extLst>
          </p:cNvPr>
          <p:cNvSpPr txBox="1"/>
          <p:nvPr/>
        </p:nvSpPr>
        <p:spPr>
          <a:xfrm>
            <a:off x="5288692" y="3345366"/>
            <a:ext cx="5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B6B35-74F6-D31C-EB83-85A0421AA8DC}"/>
              </a:ext>
            </a:extLst>
          </p:cNvPr>
          <p:cNvSpPr txBox="1"/>
          <p:nvPr/>
        </p:nvSpPr>
        <p:spPr>
          <a:xfrm>
            <a:off x="3428792" y="6139078"/>
            <a:ext cx="5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29084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C34A64-63D4-7AB9-10BF-161A4E02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595" y="2777425"/>
            <a:ext cx="2364564" cy="1445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D6EF6-3085-ADAB-C06D-C08C8A4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1162"/>
          </a:xfrm>
        </p:spPr>
        <p:txBody>
          <a:bodyPr/>
          <a:lstStyle/>
          <a:p>
            <a:r>
              <a:rPr lang="en-US" dirty="0"/>
              <a:t>No Shortage of Expert Discussion: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B88B-78AB-88BD-E822-42DCC196E14B}"/>
              </a:ext>
            </a:extLst>
          </p:cNvPr>
          <p:cNvSpPr txBox="1"/>
          <p:nvPr/>
        </p:nvSpPr>
        <p:spPr>
          <a:xfrm>
            <a:off x="980416" y="214079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=L_Guz73e6fw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492B0-AFBC-6530-75DD-6DA070E22F35}"/>
              </a:ext>
            </a:extLst>
          </p:cNvPr>
          <p:cNvSpPr txBox="1"/>
          <p:nvPr/>
        </p:nvSpPr>
        <p:spPr>
          <a:xfrm>
            <a:off x="980416" y="1783285"/>
            <a:ext cx="29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 Altman (Open AI CEO)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BCADF-FD47-4F4E-6A98-37547343D095}"/>
              </a:ext>
            </a:extLst>
          </p:cNvPr>
          <p:cNvSpPr txBox="1"/>
          <p:nvPr/>
        </p:nvSpPr>
        <p:spPr>
          <a:xfrm>
            <a:off x="980416" y="339965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=L_Guz73e6fw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A7735-3592-F74D-02DF-F07B0E0F4B61}"/>
              </a:ext>
            </a:extLst>
          </p:cNvPr>
          <p:cNvSpPr txBox="1"/>
          <p:nvPr/>
        </p:nvSpPr>
        <p:spPr>
          <a:xfrm>
            <a:off x="980415" y="3042140"/>
            <a:ext cx="483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Elizar</a:t>
            </a:r>
            <a:r>
              <a:rPr lang="en-US" dirty="0"/>
              <a:t> </a:t>
            </a:r>
            <a:r>
              <a:rPr lang="en-US" dirty="0" err="1"/>
              <a:t>Yudokowsky</a:t>
            </a:r>
            <a:r>
              <a:rPr lang="en-US" dirty="0"/>
              <a:t>(AI Ethics and Philosopher)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87EA3-AF6D-74CE-45BC-CB571FCDFF48}"/>
              </a:ext>
            </a:extLst>
          </p:cNvPr>
          <p:cNvSpPr txBox="1"/>
          <p:nvPr/>
        </p:nvSpPr>
        <p:spPr>
          <a:xfrm>
            <a:off x="992458" y="462920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=13CZPWmke6A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782B6-2A58-DBBD-D88D-E0111F9F1B45}"/>
              </a:ext>
            </a:extLst>
          </p:cNvPr>
          <p:cNvSpPr txBox="1"/>
          <p:nvPr/>
        </p:nvSpPr>
        <p:spPr>
          <a:xfrm>
            <a:off x="992458" y="4271691"/>
            <a:ext cx="442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Ilya </a:t>
            </a:r>
            <a:r>
              <a:rPr lang="en-US" dirty="0" err="1"/>
              <a:t>Suskever</a:t>
            </a:r>
            <a:r>
              <a:rPr lang="en-US" dirty="0"/>
              <a:t>: Lead Developer GPT 3 and 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19F126-C4E2-1F4F-E540-B38062818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322" y="4090772"/>
            <a:ext cx="2296766" cy="1207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AA630A-3F80-082A-4B82-87F3A3301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595" y="1573119"/>
            <a:ext cx="2290493" cy="1303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E199FC-2A65-BBFE-B7A9-53C7700FAE04}"/>
              </a:ext>
            </a:extLst>
          </p:cNvPr>
          <p:cNvSpPr txBox="1"/>
          <p:nvPr/>
        </p:nvSpPr>
        <p:spPr>
          <a:xfrm>
            <a:off x="992459" y="589234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=sitHS6UDMJc&amp;t=1378s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6C9A1-D86E-3D13-E753-32A64D4D7AD1}"/>
              </a:ext>
            </a:extLst>
          </p:cNvPr>
          <p:cNvSpPr txBox="1"/>
          <p:nvPr/>
        </p:nvSpPr>
        <p:spPr>
          <a:xfrm>
            <a:off x="992458" y="5534835"/>
            <a:ext cx="60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Geoffrey Hinton: Godfather of AI / Formerly Google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FD876F-C3D4-27A7-96BD-32EA327ED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322" y="5300443"/>
            <a:ext cx="2305093" cy="13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3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2474-2388-E444-AA64-37DA8478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0752"/>
          </a:xfrm>
        </p:spPr>
        <p:txBody>
          <a:bodyPr/>
          <a:lstStyle/>
          <a:p>
            <a:r>
              <a:rPr lang="en-US" dirty="0"/>
              <a:t>SMU and Super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736BF-21BF-5847-BA5D-CE3B74DD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8" y="1485878"/>
            <a:ext cx="10704443" cy="4716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6F339-1513-C24F-B012-C6595F197E5D}"/>
              </a:ext>
            </a:extLst>
          </p:cNvPr>
          <p:cNvSpPr txBox="1"/>
          <p:nvPr/>
        </p:nvSpPr>
        <p:spPr>
          <a:xfrm>
            <a:off x="2997543" y="6492874"/>
            <a:ext cx="619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www.smu.edu</a:t>
            </a:r>
            <a:r>
              <a:rPr lang="en-US" sz="1400" dirty="0"/>
              <a:t>/OIT/Services/</a:t>
            </a:r>
            <a:r>
              <a:rPr lang="en-US" sz="1400" dirty="0" err="1"/>
              <a:t>ManeFrame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2066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57CFD-06AD-7140-B677-9AF535C8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54"/>
          <a:stretch/>
        </p:blipFill>
        <p:spPr>
          <a:xfrm>
            <a:off x="2626576" y="1782762"/>
            <a:ext cx="4560608" cy="4992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6036A-3097-DF4B-8663-6E6142E7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330717"/>
            <a:ext cx="8039100" cy="1130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3B9E0A-2D44-364F-942A-1B21D88E1E8E}"/>
              </a:ext>
            </a:extLst>
          </p:cNvPr>
          <p:cNvSpPr txBox="1"/>
          <p:nvPr/>
        </p:nvSpPr>
        <p:spPr>
          <a:xfrm>
            <a:off x="9416700" y="6374782"/>
            <a:ext cx="2775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https://s2.smu.edu/</a:t>
            </a:r>
            <a:r>
              <a:rPr lang="en-US" sz="1000" dirty="0" err="1"/>
              <a:t>hpc</a:t>
            </a:r>
            <a:r>
              <a:rPr lang="en-US" sz="1000" dirty="0"/>
              <a:t>/documentation/</a:t>
            </a:r>
            <a:r>
              <a:rPr lang="en-US" sz="1000" dirty="0" err="1"/>
              <a:t>about.html#accelerator-nodes-with-nvidia-gpus</a:t>
            </a: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A3D2E-EB72-2E0A-62CE-8C233847836B}"/>
              </a:ext>
            </a:extLst>
          </p:cNvPr>
          <p:cNvSpPr txBox="1"/>
          <p:nvPr/>
        </p:nvSpPr>
        <p:spPr>
          <a:xfrm>
            <a:off x="8488198" y="1972193"/>
            <a:ext cx="260726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https://blog.smu.edu/itconnect/2022/06/20/new-chapter-hpc-maneframe-iii/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0238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E761AF-42EC-E42E-E7E4-AC36E488BADF}"/>
              </a:ext>
            </a:extLst>
          </p:cNvPr>
          <p:cNvSpPr txBox="1"/>
          <p:nvPr/>
        </p:nvSpPr>
        <p:spPr>
          <a:xfrm>
            <a:off x="1611527" y="6230947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blog.smu.edu</a:t>
            </a:r>
            <a:r>
              <a:rPr lang="en-US" dirty="0"/>
              <a:t>/</a:t>
            </a:r>
            <a:r>
              <a:rPr lang="en-US" dirty="0" err="1"/>
              <a:t>itconnect</a:t>
            </a:r>
            <a:r>
              <a:rPr lang="en-US" dirty="0"/>
              <a:t>/2022/06/20/new-chapter-</a:t>
            </a:r>
            <a:r>
              <a:rPr lang="en-US" dirty="0" err="1"/>
              <a:t>hpc</a:t>
            </a:r>
            <a:r>
              <a:rPr lang="en-US" dirty="0"/>
              <a:t>-</a:t>
            </a:r>
            <a:r>
              <a:rPr lang="en-US" dirty="0" err="1"/>
              <a:t>maneframe</a:t>
            </a:r>
            <a:r>
              <a:rPr lang="en-US" dirty="0"/>
              <a:t>-iii/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3FB8E-0754-B330-7F24-37960844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7721"/>
            <a:ext cx="10004854" cy="26366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5D0A52-EBAD-F1DE-3D43-A10C950A1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37" y="3259222"/>
            <a:ext cx="4542726" cy="23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05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B77A9-F22D-5E4D-744D-4BF0B6CE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2412619"/>
            <a:ext cx="8945880" cy="4086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8F60C-AEEB-ACA3-4CDA-F1BD3FE3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1680"/>
            <a:ext cx="7772400" cy="2021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DCE63-AA49-DB20-6FE5-F9D98FD5C135}"/>
              </a:ext>
            </a:extLst>
          </p:cNvPr>
          <p:cNvSpPr txBox="1"/>
          <p:nvPr/>
        </p:nvSpPr>
        <p:spPr>
          <a:xfrm>
            <a:off x="4759833" y="6596390"/>
            <a:ext cx="26723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www.smu.edu</a:t>
            </a:r>
            <a:r>
              <a:rPr lang="en-US" sz="1050" dirty="0"/>
              <a:t>/</a:t>
            </a:r>
            <a:r>
              <a:rPr lang="en-US" sz="1050" dirty="0" err="1"/>
              <a:t>oit</a:t>
            </a:r>
            <a:r>
              <a:rPr lang="en-US" sz="1050" dirty="0"/>
              <a:t>/services/</a:t>
            </a:r>
            <a:r>
              <a:rPr lang="en-US" sz="1050" dirty="0" err="1"/>
              <a:t>superpod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67301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27FC-FDDB-96A6-5E2D-A3D2338F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FA2FA-1B4D-34E4-CE42-B2ABDD87B176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www.hpcwire.com</a:t>
            </a:r>
            <a:r>
              <a:rPr lang="en-US" dirty="0"/>
              <a:t>/events/</a:t>
            </a:r>
          </a:p>
        </p:txBody>
      </p:sp>
    </p:spTree>
    <p:extLst>
      <p:ext uri="{BB962C8B-B14F-4D97-AF65-F5344CB8AC3E}">
        <p14:creationId xmlns:p14="http://schemas.microsoft.com/office/powerpoint/2010/main" val="295101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B69103-9C11-9239-3A98-E156C8A1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52" y="312442"/>
            <a:ext cx="9346096" cy="62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1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7C5907-A3F0-3157-3AC1-C5502F714009}"/>
              </a:ext>
            </a:extLst>
          </p:cNvPr>
          <p:cNvSpPr txBox="1"/>
          <p:nvPr/>
        </p:nvSpPr>
        <p:spPr>
          <a:xfrm>
            <a:off x="3047171" y="641304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https://sc22.supercomputing.org/attend/registration/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4F2D2-1299-1946-330C-8AB5FC1F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0" y="183082"/>
            <a:ext cx="9077739" cy="62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5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EF03-D582-3935-FA7D-12679F7A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410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Danke</a:t>
            </a:r>
            <a:r>
              <a:rPr lang="en-US" dirty="0"/>
              <a:t>!  Do you have any 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AD722-DAAE-17F9-25E5-CBBE8ED8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14" y="257145"/>
            <a:ext cx="7992172" cy="3937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AD2B6-3D47-4BA9-B569-E196BB28BB6C}"/>
              </a:ext>
            </a:extLst>
          </p:cNvPr>
          <p:cNvSpPr txBox="1"/>
          <p:nvPr/>
        </p:nvSpPr>
        <p:spPr>
          <a:xfrm>
            <a:off x="7292898" y="6356195"/>
            <a:ext cx="475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Bivin</a:t>
            </a:r>
            <a:r>
              <a:rPr lang="en-US" dirty="0"/>
              <a:t> Sadler: </a:t>
            </a:r>
            <a:r>
              <a:rPr lang="en-US" dirty="0" err="1"/>
              <a:t>bsadler@smu.edu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47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3CA4-B77C-7D14-4014-D1BAB3F5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FB031-7274-BD6B-AAB3-66B4B6F03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1897822"/>
            <a:ext cx="53086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4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26CDC-685A-ED45-869F-055D3D8B8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4" y="1102397"/>
            <a:ext cx="10426872" cy="465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9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133F-2B90-0548-A628-4F6D838D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25" y="2766218"/>
            <a:ext cx="314067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International Super Computing Conference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EAE39-9FBA-1A45-972D-18F517FA6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05" y="201661"/>
            <a:ext cx="7792995" cy="64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29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4F6D-05C1-054E-9ED3-BD48949A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 Conference … In Dallas!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CF0BA-5335-8D43-A67E-794ABCF4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260"/>
            <a:ext cx="12192000" cy="3301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045539-64D7-0C45-973C-E1072678B4DF}"/>
              </a:ext>
            </a:extLst>
          </p:cNvPr>
          <p:cNvSpPr txBox="1"/>
          <p:nvPr/>
        </p:nvSpPr>
        <p:spPr>
          <a:xfrm>
            <a:off x="3744769" y="591692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dl.acm.org</a:t>
            </a:r>
            <a:r>
              <a:rPr lang="en-US" dirty="0"/>
              <a:t>/conference/</a:t>
            </a:r>
            <a:r>
              <a:rPr lang="en-US" dirty="0" err="1"/>
              <a:t>sc</a:t>
            </a:r>
            <a:r>
              <a:rPr lang="en-US" dirty="0"/>
              <a:t>/upcoming</a:t>
            </a:r>
          </a:p>
        </p:txBody>
      </p:sp>
    </p:spTree>
    <p:extLst>
      <p:ext uri="{BB962C8B-B14F-4D97-AF65-F5344CB8AC3E}">
        <p14:creationId xmlns:p14="http://schemas.microsoft.com/office/powerpoint/2010/main" val="109379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A126-73F4-F2B8-0D48-75ED759F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CEF63-25F5-E1CF-AE84-036E410EB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84" y="186706"/>
            <a:ext cx="10746516" cy="5846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0173D-0B36-7103-A010-C5BC74F22C48}"/>
              </a:ext>
            </a:extLst>
          </p:cNvPr>
          <p:cNvSpPr txBox="1"/>
          <p:nvPr/>
        </p:nvSpPr>
        <p:spPr>
          <a:xfrm>
            <a:off x="3046141" y="62288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Most Recent: </a:t>
            </a:r>
            <a:r>
              <a:rPr lang="en-US" dirty="0">
                <a:hlinkClick r:id="rId3"/>
              </a:rPr>
              <a:t>https://en.wikipedia.org/wiki/TOP500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8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5B9C31-2608-5B24-C5CA-56AF9F7C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51" y="153323"/>
            <a:ext cx="11135497" cy="65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7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the Difference Between CPU vs. GPU vs. TPU? (Complete Overview –  Premio Inc">
            <a:extLst>
              <a:ext uri="{FF2B5EF4-FFF2-40B4-BE49-F238E27FC236}">
                <a16:creationId xmlns:a16="http://schemas.microsoft.com/office/drawing/2014/main" id="{23E283A9-DCC1-645D-3686-FBAA2999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" y="634963"/>
            <a:ext cx="10263187" cy="537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9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5B9C31-2608-5B24-C5CA-56AF9F7C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51" y="153323"/>
            <a:ext cx="11135497" cy="65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6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3962</TotalTime>
  <Words>462</Words>
  <Application>Microsoft Macintosh PowerPoint</Application>
  <PresentationFormat>Widescreen</PresentationFormat>
  <Paragraphs>62</Paragraphs>
  <Slides>51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BentonSans</vt:lpstr>
      <vt:lpstr>Calibri</vt:lpstr>
      <vt:lpstr>Calibri Light</vt:lpstr>
      <vt:lpstr>Office Theme</vt:lpstr>
      <vt:lpstr>PowerPoint Presentation</vt:lpstr>
      <vt:lpstr>Measures of Computing Power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Supercomputing</vt:lpstr>
      <vt:lpstr>Supercomputing</vt:lpstr>
      <vt:lpstr>Supercomputing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Concerns</vt:lpstr>
      <vt:lpstr>No Shortage of Expert Discussion:</vt:lpstr>
      <vt:lpstr>SMU and Super Computing</vt:lpstr>
      <vt:lpstr>PowerPoint Presentation</vt:lpstr>
      <vt:lpstr>PowerPoint Presentation</vt:lpstr>
      <vt:lpstr>PowerPoint Presentation</vt:lpstr>
      <vt:lpstr>Conferences!</vt:lpstr>
      <vt:lpstr>PowerPoint Presentation</vt:lpstr>
      <vt:lpstr>PowerPoint Presentation</vt:lpstr>
      <vt:lpstr>Danke!  Do you have any questions?</vt:lpstr>
      <vt:lpstr>Azure</vt:lpstr>
      <vt:lpstr>International Super Computing Conference</vt:lpstr>
      <vt:lpstr>ACM Conference … In Dallas!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News of the Week!</dc:title>
  <dc:creator>Sadler, Bivin Philip</dc:creator>
  <cp:lastModifiedBy>Mel Sadler</cp:lastModifiedBy>
  <cp:revision>15</cp:revision>
  <dcterms:created xsi:type="dcterms:W3CDTF">2022-05-05T16:05:43Z</dcterms:created>
  <dcterms:modified xsi:type="dcterms:W3CDTF">2025-01-07T04:11:56Z</dcterms:modified>
</cp:coreProperties>
</file>